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6"/>
  </p:notesMasterIdLst>
  <p:handoutMasterIdLst>
    <p:handoutMasterId r:id="rId17"/>
  </p:handoutMasterIdLst>
  <p:sldIdLst>
    <p:sldId id="275" r:id="rId2"/>
    <p:sldId id="290" r:id="rId3"/>
    <p:sldId id="291" r:id="rId4"/>
    <p:sldId id="292" r:id="rId5"/>
    <p:sldId id="303" r:id="rId6"/>
    <p:sldId id="307" r:id="rId7"/>
    <p:sldId id="305" r:id="rId8"/>
    <p:sldId id="308" r:id="rId9"/>
    <p:sldId id="309" r:id="rId10"/>
    <p:sldId id="310" r:id="rId11"/>
    <p:sldId id="289" r:id="rId12"/>
    <p:sldId id="312" r:id="rId13"/>
    <p:sldId id="311" r:id="rId14"/>
    <p:sldId id="274" r:id="rId15"/>
  </p:sldIdLst>
  <p:sldSz cx="9144000" cy="6858000" type="screen4x3"/>
  <p:notesSz cx="68199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ardsectie" id="{1CBFCA33-ACC9-4E0F-9BD4-45581C6BE452}">
          <p14:sldIdLst>
            <p14:sldId id="275"/>
            <p14:sldId id="290"/>
            <p14:sldId id="291"/>
            <p14:sldId id="292"/>
          </p14:sldIdLst>
        </p14:section>
        <p14:section name="Naamloze sectie" id="{0C879FF5-67E0-4190-9A02-2B3312A453D9}">
          <p14:sldIdLst>
            <p14:sldId id="303"/>
            <p14:sldId id="307"/>
            <p14:sldId id="305"/>
            <p14:sldId id="308"/>
            <p14:sldId id="309"/>
            <p14:sldId id="310"/>
          </p14:sldIdLst>
        </p14:section>
        <p14:section name="Naamloze sectie" id="{C4A24AF9-4401-4853-BA82-A01A96A38CDE}">
          <p14:sldIdLst>
            <p14:sldId id="289"/>
            <p14:sldId id="312"/>
            <p14:sldId id="311"/>
            <p14:sldId id="27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539" autoAdjust="0"/>
  </p:normalViewPr>
  <p:slideViewPr>
    <p:cSldViewPr>
      <p:cViewPr varScale="1">
        <p:scale>
          <a:sx n="102" d="100"/>
          <a:sy n="102" d="100"/>
        </p:scale>
        <p:origin x="27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672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6033" cy="498167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62276" y="0"/>
            <a:ext cx="2956033" cy="498167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r">
              <a:defRPr sz="1200"/>
            </a:lvl1pPr>
          </a:lstStyle>
          <a:p>
            <a:fld id="{AE4FA048-59F0-4F2B-9E57-D8B36E402941}" type="datetimeFigureOut">
              <a:rPr lang="nl-NL" smtClean="0"/>
              <a:t>16-2-2017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1" y="9433234"/>
            <a:ext cx="2956033" cy="498167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62276" y="9433234"/>
            <a:ext cx="2956033" cy="498167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r">
              <a:defRPr sz="1200"/>
            </a:lvl1pPr>
          </a:lstStyle>
          <a:p>
            <a:fld id="{6AC38BDC-F697-41D7-93A3-D8B0212044D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64893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55363" cy="4970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63448" y="1"/>
            <a:ext cx="2955363" cy="4970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211037-DFFF-45CF-A846-A93326AE9503}" type="datetimeFigureOut">
              <a:rPr lang="nl-NL" smtClean="0"/>
              <a:t>16-2-2017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74750" y="1241425"/>
            <a:ext cx="4470400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2426" y="4778447"/>
            <a:ext cx="5455048" cy="391152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34368"/>
            <a:ext cx="2955363" cy="497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63448" y="9434368"/>
            <a:ext cx="2955363" cy="497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D412B0-9C62-483A-996E-B6BB244745A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23940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412B0-9C62-483A-996E-B6BB244745A5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98943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412B0-9C62-483A-996E-B6BB244745A5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92541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412B0-9C62-483A-996E-B6BB244745A5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17686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412B0-9C62-483A-996E-B6BB244745A5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59297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412B0-9C62-483A-996E-B6BB244745A5}" type="slidenum">
              <a:rPr lang="nl-NL" smtClean="0"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68196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412B0-9C62-483A-996E-B6BB244745A5}" type="slidenum">
              <a:rPr lang="nl-NL" smtClean="0"/>
              <a:t>14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74742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412B0-9C62-483A-996E-B6BB244745A5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61793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412B0-9C62-483A-996E-B6BB244745A5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53884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412B0-9C62-483A-996E-B6BB244745A5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54671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412B0-9C62-483A-996E-B6BB244745A5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503359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412B0-9C62-483A-996E-B6BB244745A5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80646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412B0-9C62-483A-996E-B6BB244745A5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01961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412B0-9C62-483A-996E-B6BB244745A5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09580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412B0-9C62-483A-996E-B6BB244745A5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8390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E2307-1E40-4E12-8716-25BFDA8E7013}" type="datetime1">
              <a:rPr lang="en-US" smtClean="0"/>
              <a:pPr/>
              <a:t>2/16/2017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FCF5A-EA79-452C-A52C-1A2668C2E7DF}" type="datetime1">
              <a:rPr lang="en-US" smtClean="0"/>
              <a:pPr/>
              <a:t>2/16/2017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4C28-BD4B-4892-9A2D-6E19BD753A9A}" type="datetime1">
              <a:rPr lang="en-US" smtClean="0"/>
              <a:pPr/>
              <a:t>2/16/2017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D9D02-426E-46C9-9EE9-0DE1EF8B2838}" type="datetime1">
              <a:rPr lang="en-US" smtClean="0"/>
              <a:pPr/>
              <a:t>2/16/2017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EBBE-F8B2-42CF-9895-E86A608384EB}" type="datetime1">
              <a:rPr lang="en-US" smtClean="0"/>
              <a:pPr/>
              <a:t>2/16/2017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A6B6-10E5-4810-BC9F-DA72D8452E73}" type="datetime1">
              <a:rPr lang="en-US" smtClean="0"/>
              <a:pPr/>
              <a:t>2/16/2017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D072-EF12-4AA2-BD71-ABC68B06D0E2}" type="datetime1">
              <a:rPr lang="en-US" smtClean="0"/>
              <a:pPr/>
              <a:t>2/16/2017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BF60-6CC3-4B74-A60D-3486985E4346}" type="datetime1">
              <a:rPr lang="en-US" smtClean="0"/>
              <a:pPr/>
              <a:t>2/16/2017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14818-984F-4759-BF72-A33BDC1963BD}" type="datetime1">
              <a:rPr lang="en-US" smtClean="0"/>
              <a:pPr/>
              <a:t>2/16/2017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7E191-5F94-4FC1-B823-BD7CABF7FA06}" type="datetime1">
              <a:rPr lang="en-US" smtClean="0"/>
              <a:pPr/>
              <a:t>2/16/2017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6D55-EFBE-4F9B-8A5F-09D42CA22A9B}" type="datetime1">
              <a:rPr lang="en-US" smtClean="0"/>
              <a:pPr/>
              <a:t>2/16/2017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D1D110F-3F4E-48D9-B8AA-5D0E825AFDBA}" type="datetime1">
              <a:rPr lang="en-US" smtClean="0"/>
              <a:pPr/>
              <a:t>2/16/2017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twitter.com/Fokkema_Linssen" TargetMode="External"/><Relationship Id="rId3" Type="http://schemas.openxmlformats.org/officeDocument/2006/relationships/image" Target="../media/image3.jpg"/><Relationship Id="rId7" Type="http://schemas.openxmlformats.org/officeDocument/2006/relationships/image" Target="../media/image4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9.xml"/><Relationship Id="rId6" Type="http://schemas.openxmlformats.org/officeDocument/2006/relationships/hyperlink" Target="http://www.linkedin.com/company/3022696?trk=prof-exp-company-name" TargetMode="External"/><Relationship Id="rId11" Type="http://schemas.openxmlformats.org/officeDocument/2006/relationships/image" Target="../media/image6.png"/><Relationship Id="rId5" Type="http://schemas.openxmlformats.org/officeDocument/2006/relationships/hyperlink" Target="mailto:info@fokkemalinssen.nl" TargetMode="External"/><Relationship Id="rId10" Type="http://schemas.openxmlformats.org/officeDocument/2006/relationships/hyperlink" Target="http://www.facebook.com/fokkemalinssen.notarissen" TargetMode="External"/><Relationship Id="rId4" Type="http://schemas.openxmlformats.org/officeDocument/2006/relationships/hyperlink" Target="http://www.fokkema.linssen.nl/" TargetMode="External"/><Relationship Id="rId9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938544"/>
          </a:xfrm>
        </p:spPr>
        <p:txBody>
          <a:bodyPr>
            <a:normAutofit fontScale="90000"/>
          </a:bodyPr>
          <a:lstStyle/>
          <a:p>
            <a:r>
              <a:rPr lang="nl-NL" b="1" dirty="0"/>
              <a:t>Presentatie voor </a:t>
            </a:r>
            <a:br>
              <a:rPr lang="nl-NL" b="1" dirty="0"/>
            </a:br>
            <a:r>
              <a:rPr lang="nl-NL" b="1" dirty="0"/>
              <a:t>Artsen zonder Grenzen </a:t>
            </a:r>
            <a:br>
              <a:rPr lang="nl-NL" b="1" dirty="0"/>
            </a:br>
            <a:endParaRPr lang="nl-NL" b="1" dirty="0"/>
          </a:p>
        </p:txBody>
      </p:sp>
      <p:sp>
        <p:nvSpPr>
          <p:cNvPr id="6" name="Titel 2"/>
          <p:cNvSpPr>
            <a:spLocks noGrp="1"/>
          </p:cNvSpPr>
          <p:nvPr>
            <p:ph idx="1"/>
          </p:nvPr>
        </p:nvSpPr>
        <p:spPr>
          <a:xfrm>
            <a:off x="403496" y="2492896"/>
            <a:ext cx="8416975" cy="4464496"/>
          </a:xfrm>
        </p:spPr>
        <p:txBody>
          <a:bodyPr>
            <a:normAutofit fontScale="97500" lnSpcReduction="10000"/>
          </a:bodyPr>
          <a:lstStyle/>
          <a:p>
            <a:pPr marL="914400" lvl="3" indent="0">
              <a:buNone/>
            </a:pPr>
            <a:r>
              <a:rPr lang="nl-NL" sz="3600" b="1" dirty="0" smtClean="0">
                <a:solidFill>
                  <a:srgbClr val="0070C0"/>
                </a:solidFill>
              </a:rPr>
              <a:t>het </a:t>
            </a:r>
            <a:r>
              <a:rPr lang="nl-NL" sz="3600" b="1" dirty="0">
                <a:solidFill>
                  <a:srgbClr val="0070C0"/>
                </a:solidFill>
              </a:rPr>
              <a:t>erfrecht en nalaten aan goeden </a:t>
            </a:r>
            <a:r>
              <a:rPr lang="nl-NL" sz="3600" b="1" dirty="0" smtClean="0">
                <a:solidFill>
                  <a:srgbClr val="0070C0"/>
                </a:solidFill>
              </a:rPr>
              <a:t>			doelen </a:t>
            </a:r>
            <a:r>
              <a:rPr lang="nl-NL" sz="3600" b="1" dirty="0">
                <a:solidFill>
                  <a:srgbClr val="0070C0"/>
                </a:solidFill>
              </a:rPr>
              <a:t>organisaties</a:t>
            </a:r>
            <a:br>
              <a:rPr lang="nl-NL" sz="3600" b="1" dirty="0">
                <a:solidFill>
                  <a:srgbClr val="0070C0"/>
                </a:solidFill>
              </a:rPr>
            </a:br>
            <a:r>
              <a:rPr lang="nl-NL" sz="2600" dirty="0">
                <a:solidFill>
                  <a:srgbClr val="0070C0"/>
                </a:solidFill>
              </a:rPr>
              <a:t>	</a:t>
            </a:r>
            <a:r>
              <a:rPr lang="nl-NL" sz="2600" dirty="0" smtClean="0">
                <a:solidFill>
                  <a:srgbClr val="0070C0"/>
                </a:solidFill>
              </a:rPr>
              <a:t>		</a:t>
            </a:r>
          </a:p>
          <a:p>
            <a:pPr marL="914400" lvl="3" indent="0">
              <a:buNone/>
            </a:pPr>
            <a:r>
              <a:rPr lang="nl-NL" sz="2600" b="1" dirty="0">
                <a:solidFill>
                  <a:srgbClr val="0070C0"/>
                </a:solidFill>
              </a:rPr>
              <a:t>	</a:t>
            </a:r>
            <a:r>
              <a:rPr lang="nl-NL" sz="2600" b="1" dirty="0" smtClean="0">
                <a:solidFill>
                  <a:srgbClr val="0070C0"/>
                </a:solidFill>
              </a:rPr>
              <a:t>		</a:t>
            </a:r>
            <a:r>
              <a:rPr lang="nl-NL" sz="2500" b="1" dirty="0" smtClean="0">
                <a:solidFill>
                  <a:srgbClr val="0070C0"/>
                </a:solidFill>
              </a:rPr>
              <a:t>FOKKEMA LINSSEN NOTARISSEN </a:t>
            </a:r>
          </a:p>
          <a:p>
            <a:pPr marL="914400" lvl="3" indent="0">
              <a:buNone/>
            </a:pPr>
            <a:r>
              <a:rPr lang="nl-NL" sz="2600" dirty="0" smtClean="0">
                <a:solidFill>
                  <a:srgbClr val="0070C0"/>
                </a:solidFill>
              </a:rPr>
              <a:t>			te Rotterdam</a:t>
            </a:r>
            <a:br>
              <a:rPr lang="nl-NL" sz="2600" dirty="0" smtClean="0">
                <a:solidFill>
                  <a:srgbClr val="0070C0"/>
                </a:solidFill>
              </a:rPr>
            </a:br>
            <a:r>
              <a:rPr lang="nl-NL" sz="2600" dirty="0" smtClean="0">
                <a:solidFill>
                  <a:srgbClr val="0070C0"/>
                </a:solidFill>
              </a:rPr>
              <a:t>			</a:t>
            </a:r>
          </a:p>
          <a:p>
            <a:pPr marL="914400" lvl="3" indent="0">
              <a:buNone/>
            </a:pPr>
            <a:r>
              <a:rPr lang="nl-NL" sz="2600" dirty="0">
                <a:solidFill>
                  <a:srgbClr val="0070C0"/>
                </a:solidFill>
              </a:rPr>
              <a:t>	</a:t>
            </a:r>
            <a:r>
              <a:rPr lang="nl-NL" sz="2600" dirty="0" smtClean="0">
                <a:solidFill>
                  <a:srgbClr val="0070C0"/>
                </a:solidFill>
              </a:rPr>
              <a:t>		Mr</a:t>
            </a:r>
            <a:r>
              <a:rPr lang="nl-NL" sz="2600" dirty="0">
                <a:solidFill>
                  <a:srgbClr val="0070C0"/>
                </a:solidFill>
              </a:rPr>
              <a:t>. Astrid C.M. Fokkema-Schute</a:t>
            </a:r>
            <a:br>
              <a:rPr lang="nl-NL" sz="2600" dirty="0">
                <a:solidFill>
                  <a:srgbClr val="0070C0"/>
                </a:solidFill>
              </a:rPr>
            </a:br>
            <a:r>
              <a:rPr lang="nl-NL" sz="2600" dirty="0" smtClean="0">
                <a:solidFill>
                  <a:srgbClr val="0070C0"/>
                </a:solidFill>
              </a:rPr>
              <a:t>			notaris </a:t>
            </a:r>
            <a:r>
              <a:rPr lang="nl-NL" sz="2600" dirty="0">
                <a:solidFill>
                  <a:srgbClr val="0070C0"/>
                </a:solidFill>
              </a:rPr>
              <a:t>te </a:t>
            </a:r>
            <a:r>
              <a:rPr lang="nl-NL" sz="2600" dirty="0" smtClean="0">
                <a:solidFill>
                  <a:srgbClr val="0070C0"/>
                </a:solidFill>
              </a:rPr>
              <a:t>Rotterdam</a:t>
            </a:r>
          </a:p>
          <a:p>
            <a:pPr marL="914400" lvl="3" indent="0">
              <a:buNone/>
            </a:pPr>
            <a:r>
              <a:rPr lang="nl-NL" sz="2600" dirty="0">
                <a:solidFill>
                  <a:srgbClr val="0070C0"/>
                </a:solidFill>
              </a:rPr>
              <a:t>	</a:t>
            </a:r>
            <a:r>
              <a:rPr lang="nl-NL" sz="2600" dirty="0" smtClean="0">
                <a:solidFill>
                  <a:srgbClr val="0070C0"/>
                </a:solidFill>
              </a:rPr>
              <a:t>		lid: </a:t>
            </a:r>
            <a:r>
              <a:rPr lang="nl-NL" sz="2600" dirty="0" err="1" smtClean="0">
                <a:solidFill>
                  <a:srgbClr val="0070C0"/>
                </a:solidFill>
              </a:rPr>
              <a:t>Estate</a:t>
            </a:r>
            <a:r>
              <a:rPr lang="nl-NL" sz="2600" dirty="0" smtClean="0">
                <a:solidFill>
                  <a:srgbClr val="0070C0"/>
                </a:solidFill>
              </a:rPr>
              <a:t> Planners in het 					Notariaat (EPN)</a:t>
            </a:r>
          </a:p>
          <a:p>
            <a:pPr marL="914400" lvl="3" indent="0">
              <a:buNone/>
            </a:pPr>
            <a:endParaRPr lang="nl-NL" sz="2600" dirty="0">
              <a:solidFill>
                <a:srgbClr val="0070C0"/>
              </a:solidFill>
            </a:endParaRPr>
          </a:p>
          <a:p>
            <a:pPr marL="914400" lvl="3" indent="0">
              <a:buNone/>
            </a:pPr>
            <a:endParaRPr lang="nl-NL" sz="2600" dirty="0">
              <a:solidFill>
                <a:srgbClr val="0070C0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181" y="3645024"/>
            <a:ext cx="2600325" cy="305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0838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Eenmalige </a:t>
            </a:r>
            <a:r>
              <a:rPr lang="nl-NL" dirty="0" smtClean="0"/>
              <a:t>gift</a:t>
            </a:r>
          </a:p>
          <a:p>
            <a:endParaRPr lang="nl-NL" dirty="0"/>
          </a:p>
          <a:p>
            <a:r>
              <a:rPr lang="nl-NL" dirty="0"/>
              <a:t>Periodieke schenking </a:t>
            </a:r>
            <a:r>
              <a:rPr lang="nl-NL" dirty="0" smtClean="0"/>
              <a:t>(met </a:t>
            </a:r>
            <a:r>
              <a:rPr lang="nl-NL" dirty="0"/>
              <a:t>of zonder tussenkomst van een notaris</a:t>
            </a:r>
            <a:r>
              <a:rPr lang="nl-NL" dirty="0" smtClean="0"/>
              <a:t>)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Het creëren van een fonds op </a:t>
            </a:r>
            <a:r>
              <a:rPr lang="nl-NL" dirty="0" smtClean="0"/>
              <a:t>naam</a:t>
            </a:r>
          </a:p>
          <a:p>
            <a:endParaRPr lang="nl-NL" dirty="0"/>
          </a:p>
          <a:p>
            <a:r>
              <a:rPr lang="nl-NL" dirty="0" smtClean="0"/>
              <a:t>Gedeeld geven</a:t>
            </a:r>
            <a:endParaRPr lang="nl-NL" dirty="0"/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Schenken tijdens leven aan </a:t>
            </a:r>
            <a:br>
              <a:rPr lang="nl-NL" dirty="0" smtClean="0"/>
            </a:br>
            <a:r>
              <a:rPr lang="nl-NL" dirty="0" smtClean="0"/>
              <a:t>‘Goed doel Stichting’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71564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251520" y="1745432"/>
            <a:ext cx="8640960" cy="511256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nl-NL" sz="3300" dirty="0"/>
              <a:t> </a:t>
            </a:r>
            <a:endParaRPr lang="nl-NL" sz="3300" dirty="0" smtClean="0"/>
          </a:p>
          <a:p>
            <a:endParaRPr lang="nl-NL" sz="3300" dirty="0" smtClean="0"/>
          </a:p>
          <a:p>
            <a:pPr marL="0" indent="0">
              <a:buNone/>
            </a:pPr>
            <a:endParaRPr lang="nl-NL" sz="3300" dirty="0"/>
          </a:p>
          <a:p>
            <a:pPr marL="0" indent="0">
              <a:buNone/>
            </a:pPr>
            <a:endParaRPr lang="nl-NL" sz="3300" dirty="0"/>
          </a:p>
          <a:p>
            <a:r>
              <a:rPr lang="nl-NL" sz="3800" dirty="0" smtClean="0"/>
              <a:t>In </a:t>
            </a:r>
            <a:r>
              <a:rPr lang="nl-NL" sz="3800" dirty="0"/>
              <a:t>het levenstestament kunt u </a:t>
            </a:r>
            <a:r>
              <a:rPr lang="nl-NL" sz="3800" dirty="0" smtClean="0"/>
              <a:t>– aan een </a:t>
            </a:r>
            <a:r>
              <a:rPr lang="nl-NL" sz="3800" dirty="0"/>
              <a:t>door u aan te wijzen persoon -  een  volmacht </a:t>
            </a:r>
            <a:r>
              <a:rPr lang="nl-NL" sz="3800" dirty="0" smtClean="0"/>
              <a:t>geven om </a:t>
            </a:r>
            <a:r>
              <a:rPr lang="nl-NL" sz="3800" dirty="0"/>
              <a:t>namens u </a:t>
            </a:r>
            <a:r>
              <a:rPr lang="nl-NL" sz="3800" i="1" dirty="0" smtClean="0"/>
              <a:t>alleen</a:t>
            </a:r>
            <a:r>
              <a:rPr lang="nl-NL" sz="3800" i="1" dirty="0"/>
              <a:t>/ zelfstandig bevoegd</a:t>
            </a:r>
            <a:r>
              <a:rPr lang="nl-NL" sz="3800" dirty="0"/>
              <a:t> te handelen in die situatie dat u zelf niet (meer) in staat bent om uw eigen belangen te behartigen. </a:t>
            </a:r>
            <a:endParaRPr lang="nl-NL" sz="3800" dirty="0" smtClean="0"/>
          </a:p>
          <a:p>
            <a:endParaRPr lang="nl-NL" sz="3800" dirty="0" smtClean="0"/>
          </a:p>
          <a:p>
            <a:r>
              <a:rPr lang="nl-NL" sz="3800" dirty="0" smtClean="0"/>
              <a:t>De </a:t>
            </a:r>
            <a:r>
              <a:rPr lang="nl-NL" sz="3800" dirty="0"/>
              <a:t>volmacht omvat een </a:t>
            </a:r>
            <a:r>
              <a:rPr lang="nl-NL" sz="3800" u="sng" dirty="0"/>
              <a:t>algemeen-financieel </a:t>
            </a:r>
            <a:r>
              <a:rPr lang="nl-NL" sz="3800" dirty="0"/>
              <a:t>gedeelte én </a:t>
            </a:r>
            <a:r>
              <a:rPr lang="nl-NL" sz="3800" u="sng" dirty="0"/>
              <a:t>een medisch </a:t>
            </a:r>
            <a:r>
              <a:rPr lang="nl-NL" sz="3800" dirty="0"/>
              <a:t>gedeelte</a:t>
            </a:r>
            <a:r>
              <a:rPr lang="nl-NL" sz="3800" dirty="0" smtClean="0"/>
              <a:t>.</a:t>
            </a:r>
          </a:p>
          <a:p>
            <a:pPr marL="0" indent="0">
              <a:buNone/>
            </a:pPr>
            <a:endParaRPr lang="nl-NL" sz="3800" dirty="0"/>
          </a:p>
          <a:p>
            <a:pPr marL="0" indent="0">
              <a:buNone/>
            </a:pPr>
            <a:r>
              <a:rPr lang="nl-NL" sz="3800" dirty="0"/>
              <a:t>Het medisch gedeelte bestaat uit </a:t>
            </a:r>
            <a:r>
              <a:rPr lang="nl-NL" sz="3800" dirty="0" smtClean="0"/>
              <a:t>mogelijk:</a:t>
            </a:r>
          </a:p>
          <a:p>
            <a:r>
              <a:rPr lang="nl-NL" sz="3800" dirty="0" smtClean="0"/>
              <a:t>een behandelverbod</a:t>
            </a:r>
          </a:p>
          <a:p>
            <a:r>
              <a:rPr lang="nl-NL" sz="3800" dirty="0" smtClean="0"/>
              <a:t>een levenswensverklaring (NPV) </a:t>
            </a:r>
          </a:p>
          <a:p>
            <a:r>
              <a:rPr lang="nl-NL" sz="3800" dirty="0" smtClean="0"/>
              <a:t>een </a:t>
            </a:r>
            <a:r>
              <a:rPr lang="nl-NL" sz="3800" dirty="0"/>
              <a:t>euthanasieverzoek </a:t>
            </a:r>
            <a:r>
              <a:rPr lang="nl-NL" sz="3800" dirty="0" smtClean="0"/>
              <a:t>(indien mogelijk ook in </a:t>
            </a:r>
            <a:r>
              <a:rPr lang="nl-NL" sz="3800" dirty="0"/>
              <a:t>geval van dementie </a:t>
            </a:r>
            <a:r>
              <a:rPr lang="nl-NL" sz="3800" dirty="0" smtClean="0"/>
              <a:t>)</a:t>
            </a:r>
            <a:endParaRPr lang="nl-NL" sz="38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Het belang van het levenstestament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46868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Aan de gevolmachtigde kan opdracht worden gegeven tot: </a:t>
            </a:r>
          </a:p>
          <a:p>
            <a:r>
              <a:rPr lang="nl-NL" dirty="0" smtClean="0"/>
              <a:t>het voortzetten van de gebruikelijke giften, waaronder giften aan goed doel stichtingen</a:t>
            </a:r>
          </a:p>
          <a:p>
            <a:r>
              <a:rPr lang="nl-NL" dirty="0"/>
              <a:t>h</a:t>
            </a:r>
            <a:r>
              <a:rPr lang="nl-NL" dirty="0" smtClean="0"/>
              <a:t>et doen van bovenmatige giften – indien fiscaal voordelig</a:t>
            </a:r>
          </a:p>
          <a:p>
            <a:r>
              <a:rPr lang="nl-NL" dirty="0"/>
              <a:t>h</a:t>
            </a:r>
            <a:r>
              <a:rPr lang="nl-NL" dirty="0" smtClean="0"/>
              <a:t>et voortijdig uitkeren van de vorderingen van de kinderen op de langstlevende echtgenoot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Levenstestament - giften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72443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In het levenstestament kunt u uw persoonlijke wensen kenbaar maken betreffende uw verzorging, begrafenis of crematie etc.</a:t>
            </a:r>
          </a:p>
          <a:p>
            <a:endParaRPr lang="nl-NL" dirty="0" smtClean="0"/>
          </a:p>
          <a:p>
            <a:r>
              <a:rPr lang="nl-NL" dirty="0" smtClean="0"/>
              <a:t>De volmacht kan in gaan </a:t>
            </a:r>
            <a:r>
              <a:rPr lang="nl-NL" u="sng" dirty="0" smtClean="0"/>
              <a:t>per direct </a:t>
            </a:r>
            <a:r>
              <a:rPr lang="nl-NL" dirty="0" smtClean="0"/>
              <a:t>óf  </a:t>
            </a:r>
            <a:r>
              <a:rPr lang="nl-NL" u="sng" dirty="0" smtClean="0"/>
              <a:t>op een later moment</a:t>
            </a:r>
            <a:r>
              <a:rPr lang="nl-NL" dirty="0" smtClean="0"/>
              <a:t>, waarbij door een onafhankelijk deskundig arts schriftelijk is vastgesteld dat u, als gevolg van geestelijke- of fysieke gezondheid, niet langer in staat bent om uw wil te bepalen.</a:t>
            </a:r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levenstestament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47656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afbeelding 9"/>
          <p:cNvSpPr>
            <a:spLocks noGrp="1"/>
          </p:cNvSpPr>
          <p:nvPr>
            <p:ph type="pic" idx="1"/>
          </p:nvPr>
        </p:nvSpPr>
        <p:spPr/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3568" y="1196752"/>
            <a:ext cx="3888432" cy="3312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itel 8"/>
          <p:cNvSpPr>
            <a:spLocks noGrp="1"/>
          </p:cNvSpPr>
          <p:nvPr>
            <p:ph type="title"/>
          </p:nvPr>
        </p:nvSpPr>
        <p:spPr>
          <a:xfrm>
            <a:off x="4874155" y="332656"/>
            <a:ext cx="3812645" cy="3024335"/>
          </a:xfrm>
        </p:spPr>
        <p:txBody>
          <a:bodyPr>
            <a:normAutofit/>
          </a:bodyPr>
          <a:lstStyle/>
          <a:p>
            <a:r>
              <a:rPr lang="nl-NL" dirty="0" smtClean="0"/>
              <a:t>Bedankt voor uw aanwezigheid!</a:t>
            </a:r>
            <a:br>
              <a:rPr lang="nl-NL" dirty="0" smtClean="0"/>
            </a:br>
            <a:r>
              <a:rPr lang="nl-NL" dirty="0" smtClean="0"/>
              <a:t/>
            </a:r>
            <a:br>
              <a:rPr lang="nl-NL" dirty="0" smtClean="0"/>
            </a:br>
            <a:r>
              <a:rPr lang="nl-NL" sz="2200" dirty="0" smtClean="0"/>
              <a:t>Meer weten ? </a:t>
            </a:r>
            <a:br>
              <a:rPr lang="nl-NL" sz="2200" dirty="0" smtClean="0"/>
            </a:br>
            <a:r>
              <a:rPr lang="nl-NL" sz="2200" dirty="0" smtClean="0"/>
              <a:t>Maak nu een afspraak bij Fokkema Linssen Notarisse</a:t>
            </a:r>
            <a:r>
              <a:rPr lang="nl-NL" dirty="0" smtClean="0"/>
              <a:t>n 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11" name="Tijdelijke aanduiding voor tekst 10"/>
          <p:cNvSpPr>
            <a:spLocks noGrp="1"/>
          </p:cNvSpPr>
          <p:nvPr>
            <p:ph type="body" sz="half" idx="2"/>
          </p:nvPr>
        </p:nvSpPr>
        <p:spPr>
          <a:xfrm>
            <a:off x="4868333" y="3356992"/>
            <a:ext cx="3818467" cy="2952328"/>
          </a:xfrm>
        </p:spPr>
        <p:txBody>
          <a:bodyPr/>
          <a:lstStyle/>
          <a:p>
            <a:r>
              <a:rPr lang="nl-NL" dirty="0" smtClean="0"/>
              <a:t>Heemraadssingel 131 </a:t>
            </a:r>
          </a:p>
          <a:p>
            <a:r>
              <a:rPr lang="nl-NL" dirty="0" smtClean="0"/>
              <a:t>(parkeren op eigen terrein)</a:t>
            </a:r>
          </a:p>
          <a:p>
            <a:r>
              <a:rPr lang="nl-NL" dirty="0" smtClean="0"/>
              <a:t>3022 CD Rotterdam</a:t>
            </a:r>
          </a:p>
          <a:p>
            <a:r>
              <a:rPr lang="nl-NL" dirty="0" smtClean="0"/>
              <a:t>Tel. 010 4762688</a:t>
            </a:r>
          </a:p>
          <a:p>
            <a:r>
              <a:rPr lang="nl-NL" dirty="0" smtClean="0">
                <a:hlinkClick r:id="rId4"/>
              </a:rPr>
              <a:t>www.fokkema.linssen.nl</a:t>
            </a:r>
            <a:endParaRPr lang="nl-NL" dirty="0" smtClean="0"/>
          </a:p>
          <a:p>
            <a:r>
              <a:rPr lang="nl-NL" dirty="0" smtClean="0"/>
              <a:t>E-mail: </a:t>
            </a:r>
            <a:r>
              <a:rPr lang="nl-NL" dirty="0" smtClean="0">
                <a:hlinkClick r:id="rId5"/>
              </a:rPr>
              <a:t>info@fokkemalinssen.nl</a:t>
            </a:r>
            <a:endParaRPr lang="nl-NL" dirty="0" smtClean="0"/>
          </a:p>
          <a:p>
            <a:endParaRPr lang="nl-NL" dirty="0"/>
          </a:p>
        </p:txBody>
      </p:sp>
      <p:pic>
        <p:nvPicPr>
          <p:cNvPr id="12" name="Afbeelding 11" descr="http://www.fokkemalinssen.nl/public/images/logo-linkedin.png">
            <a:hlinkClick r:id="rId6" tgtFrame="_blank"/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823" y="5589240"/>
            <a:ext cx="576064" cy="54349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Afbeelding 12" descr="cid:image004.png@01CE6850.772021F0">
            <a:hlinkClick r:id="rId8" tgtFrame="_blank"/>
          </p:cNvPr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0860" y="5598062"/>
            <a:ext cx="628650" cy="543496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Afbeelding 13" descr="cid:image002.png@01CE6850.772021F0">
            <a:hlinkClick r:id="rId10" tgtFrame="_blank"/>
          </p:cNvPr>
          <p:cNvPicPr/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6413" y="5598062"/>
            <a:ext cx="517354" cy="5434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3311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67833" y="2708920"/>
            <a:ext cx="7520591" cy="3744416"/>
          </a:xfrm>
        </p:spPr>
        <p:txBody>
          <a:bodyPr>
            <a:normAutofit/>
          </a:bodyPr>
          <a:lstStyle/>
          <a:p>
            <a:r>
              <a:rPr lang="nl-NL" dirty="0" smtClean="0"/>
              <a:t>Hoe is het erfrecht geregeld?</a:t>
            </a:r>
          </a:p>
          <a:p>
            <a:r>
              <a:rPr lang="nl-NL" dirty="0" smtClean="0"/>
              <a:t>Het belang van het maken van een testament</a:t>
            </a:r>
          </a:p>
          <a:p>
            <a:r>
              <a:rPr lang="nl-NL" dirty="0" smtClean="0"/>
              <a:t>Wat kunt u zoal regelen in een testament</a:t>
            </a:r>
          </a:p>
          <a:p>
            <a:r>
              <a:rPr lang="nl-NL" dirty="0" smtClean="0"/>
              <a:t>Het aanwijzen van een ‘goed doel stichting’ als erfgenaam</a:t>
            </a:r>
          </a:p>
          <a:p>
            <a:r>
              <a:rPr lang="nl-NL" dirty="0" smtClean="0"/>
              <a:t>Schenken tijdens leven</a:t>
            </a:r>
          </a:p>
          <a:p>
            <a:r>
              <a:rPr lang="nl-NL" dirty="0"/>
              <a:t>Het belang van een levenstestament</a:t>
            </a:r>
          </a:p>
          <a:p>
            <a:pPr marL="0" indent="0">
              <a:buNone/>
            </a:pPr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  <a:p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Te bespreken onderwerpen voor vanmiddag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61545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872067" y="2924944"/>
            <a:ext cx="7408333" cy="3672407"/>
          </a:xfrm>
        </p:spPr>
        <p:txBody>
          <a:bodyPr>
            <a:normAutofit fontScale="77500" lnSpcReduction="20000"/>
          </a:bodyPr>
          <a:lstStyle/>
          <a:p>
            <a:r>
              <a:rPr lang="nl-NL" dirty="0" smtClean="0"/>
              <a:t>Voor gehuwden / geregistreerde partners met kinderen is de wettelijke verdeling van toepassing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Voor samenwoners </a:t>
            </a:r>
            <a:r>
              <a:rPr lang="nl-NL" dirty="0"/>
              <a:t>met of zonder </a:t>
            </a:r>
            <a:r>
              <a:rPr lang="nl-NL" dirty="0" smtClean="0"/>
              <a:t>kinderen is bij wet niets geregeld;</a:t>
            </a:r>
          </a:p>
          <a:p>
            <a:pPr marL="0" indent="0">
              <a:buNone/>
            </a:pPr>
            <a:r>
              <a:rPr lang="nl-NL" dirty="0" smtClean="0"/>
              <a:t>     zij moeten zelf een regeling treffen in een samenlevings- 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 overeenkomst (verblijvingsbeding) / testament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 smtClean="0"/>
              <a:t>Voor een alleenstaande met kinderen is bij wet geregeld dat de kinderen erfgenaam zijn</a:t>
            </a:r>
          </a:p>
          <a:p>
            <a:endParaRPr lang="nl-NL" dirty="0" smtClean="0"/>
          </a:p>
          <a:p>
            <a:r>
              <a:rPr lang="nl-NL" dirty="0" smtClean="0"/>
              <a:t>Voor een alleenstaande zonder kinderen zijn erfgenamen de directe familie (ouders, broers, zusters) etc.</a:t>
            </a:r>
          </a:p>
          <a:p>
            <a:pPr lvl="1"/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 is het erfrecht geregeld?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04931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nl-NL" smtClean="0"/>
              <a:t>De Langstlevende partner wordt van rechtswege enig eigenaar van de gehele nalatenschap</a:t>
            </a:r>
          </a:p>
          <a:p>
            <a:endParaRPr lang="en-US" altLang="nl-NL" smtClean="0"/>
          </a:p>
          <a:p>
            <a:r>
              <a:rPr lang="en-US" altLang="nl-NL" smtClean="0"/>
              <a:t>De kinderen erven een vordering op de langstlevende partner in geld / wilsrecht</a:t>
            </a:r>
          </a:p>
          <a:p>
            <a:endParaRPr lang="en-US" altLang="nl-NL" smtClean="0"/>
          </a:p>
          <a:p>
            <a:r>
              <a:rPr lang="en-US" altLang="nl-NL" smtClean="0"/>
              <a:t>De vordering van de kinderen is pas opeisbaar na het overlijden van de langstlevende / faillissement / schuldsanering</a:t>
            </a:r>
          </a:p>
          <a:p>
            <a:endParaRPr lang="en-US" altLang="nl-NL" smtClean="0"/>
          </a:p>
          <a:p>
            <a:endParaRPr lang="nl-NL" altLang="nl-NL" dirty="0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A832D-B3E6-4289-B5C6-D9BBE6ABE137}" type="slidenum">
              <a:rPr lang="nl-NL" altLang="nl-NL" smtClean="0"/>
              <a:pPr/>
              <a:t>4</a:t>
            </a:fld>
            <a:endParaRPr lang="nl-NL" altLang="nl-NL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altLang="nl-NL" smtClean="0"/>
              <a:t>Werking van de wettelijke verdeling</a:t>
            </a:r>
            <a:endParaRPr lang="nl-NL" altLang="nl-NL" dirty="0"/>
          </a:p>
        </p:txBody>
      </p:sp>
    </p:spTree>
    <p:extLst>
      <p:ext uri="{BB962C8B-B14F-4D97-AF65-F5344CB8AC3E}">
        <p14:creationId xmlns:p14="http://schemas.microsoft.com/office/powerpoint/2010/main" val="1218507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872067" y="2675466"/>
            <a:ext cx="7408333" cy="363385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altLang="nl-NL" u="sng" dirty="0" smtClean="0"/>
              <a:t>Voor gehuwden met kinderen:</a:t>
            </a:r>
          </a:p>
          <a:p>
            <a:r>
              <a:rPr lang="nl-NL" altLang="nl-NL" dirty="0" smtClean="0"/>
              <a:t>om af te wijken van de wettelijke verdeling  </a:t>
            </a:r>
          </a:p>
          <a:p>
            <a:r>
              <a:rPr lang="nl-NL" altLang="nl-NL" dirty="0" smtClean="0"/>
              <a:t>een andere rentevergoeding over de vordering van de kinderen</a:t>
            </a:r>
          </a:p>
          <a:p>
            <a:r>
              <a:rPr lang="nl-NL" altLang="nl-NL" dirty="0" smtClean="0"/>
              <a:t>opeisbaarheid van de vordering uitbreiden</a:t>
            </a:r>
          </a:p>
          <a:p>
            <a:r>
              <a:rPr lang="nl-NL" altLang="nl-NL" dirty="0" smtClean="0"/>
              <a:t>stiefkind betrekken in de wettelijke verdeling</a:t>
            </a:r>
          </a:p>
          <a:p>
            <a:endParaRPr lang="nl-NL" dirty="0" smtClean="0"/>
          </a:p>
          <a:p>
            <a:pPr marL="0" indent="0">
              <a:buNone/>
            </a:pPr>
            <a:r>
              <a:rPr lang="nl-NL" u="sng" dirty="0" smtClean="0"/>
              <a:t>Voor samenwoners:</a:t>
            </a:r>
          </a:p>
          <a:p>
            <a:r>
              <a:rPr lang="nl-NL" dirty="0" smtClean="0"/>
              <a:t>het regelen dat de partner verzorgd achterblijft met als er kinderen zijn ook een regeling voor de kinderen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smtClean="0"/>
              <a:t>Het belang van het maken van een testament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12708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323529" y="2492896"/>
            <a:ext cx="8568952" cy="41764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altLang="nl-NL" dirty="0" smtClean="0"/>
              <a:t>Daarnaast kan het voor een ieder van belang zijn om in een testament te regelen:</a:t>
            </a:r>
          </a:p>
          <a:p>
            <a:endParaRPr lang="nl-NL" altLang="nl-NL" dirty="0" smtClean="0"/>
          </a:p>
          <a:p>
            <a:r>
              <a:rPr lang="nl-NL" altLang="nl-NL" dirty="0"/>
              <a:t>h</a:t>
            </a:r>
            <a:r>
              <a:rPr lang="nl-NL" altLang="nl-NL" dirty="0" smtClean="0"/>
              <a:t>et benoemen/uitsluiten erfgenaam / legitieme portie</a:t>
            </a:r>
          </a:p>
          <a:p>
            <a:r>
              <a:rPr lang="nl-NL" altLang="nl-NL" dirty="0" smtClean="0"/>
              <a:t>Het opnemen van een uitsluitingsclausule</a:t>
            </a:r>
          </a:p>
          <a:p>
            <a:r>
              <a:rPr lang="nl-NL" altLang="nl-NL" dirty="0"/>
              <a:t>h</a:t>
            </a:r>
            <a:r>
              <a:rPr lang="nl-NL" altLang="nl-NL" dirty="0" smtClean="0"/>
              <a:t>et regelen van een tweetrapsmaking</a:t>
            </a:r>
          </a:p>
          <a:p>
            <a:r>
              <a:rPr lang="nl-NL" altLang="nl-NL" dirty="0"/>
              <a:t>d</a:t>
            </a:r>
            <a:r>
              <a:rPr lang="nl-NL" altLang="nl-NL" dirty="0" smtClean="0"/>
              <a:t>e benoeming van een executeur</a:t>
            </a:r>
          </a:p>
          <a:p>
            <a:r>
              <a:rPr lang="nl-NL" altLang="nl-NL" dirty="0" smtClean="0"/>
              <a:t>het benoemen van een bewindvoerder</a:t>
            </a:r>
          </a:p>
          <a:p>
            <a:r>
              <a:rPr lang="nl-NL" altLang="nl-NL" dirty="0"/>
              <a:t>h</a:t>
            </a:r>
            <a:r>
              <a:rPr lang="nl-NL" altLang="nl-NL" dirty="0" smtClean="0"/>
              <a:t>et opnemen van een voogdij regeling</a:t>
            </a:r>
          </a:p>
          <a:p>
            <a:endParaRPr lang="nl-NL" dirty="0" smtClean="0"/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Waarom een testament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5855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872067" y="2564904"/>
            <a:ext cx="7408333" cy="3744416"/>
          </a:xfrm>
        </p:spPr>
        <p:txBody>
          <a:bodyPr>
            <a:normAutofit fontScale="85000" lnSpcReduction="20000"/>
          </a:bodyPr>
          <a:lstStyle/>
          <a:p>
            <a:r>
              <a:rPr lang="nl-NL" dirty="0" smtClean="0"/>
              <a:t>In een testament kunt u een ‘goed doel stichting’ aanwijzen als erfgenaam / legataris </a:t>
            </a:r>
          </a:p>
          <a:p>
            <a:endParaRPr lang="nl-NL" dirty="0" smtClean="0"/>
          </a:p>
          <a:p>
            <a:r>
              <a:rPr lang="nl-NL" dirty="0" smtClean="0"/>
              <a:t>ANBI instelling is geheel vrij van erf- en schenkbelasting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i="1" dirty="0" smtClean="0"/>
              <a:t>Let op: dit kan niet in een codicil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U kunt ook:</a:t>
            </a:r>
          </a:p>
          <a:p>
            <a:r>
              <a:rPr lang="nl-NL" dirty="0" smtClean="0"/>
              <a:t>uw eigen goede doel stichting oprichten (in uw testament) (ANBI voorwaarden)</a:t>
            </a:r>
          </a:p>
          <a:p>
            <a:endParaRPr lang="nl-NL" dirty="0" smtClean="0"/>
          </a:p>
          <a:p>
            <a:r>
              <a:rPr lang="nl-NL" dirty="0" smtClean="0"/>
              <a:t>Een fonds op naam creëren – u kunt zelf afspraken maken over de besteding van het geld</a:t>
            </a:r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smtClean="0"/>
              <a:t>Een goed doel stichting als erfgenaam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63713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Een goed doel stichting kunt u aanwijzen als executeur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Het notariaat kent een nauwe samenwerking met:</a:t>
            </a:r>
          </a:p>
          <a:p>
            <a:r>
              <a:rPr lang="nl-NL" dirty="0" smtClean="0"/>
              <a:t>Goede Doelen Nederland (branchevereniging) / overleg</a:t>
            </a:r>
          </a:p>
          <a:p>
            <a:r>
              <a:rPr lang="nl-NL" dirty="0" smtClean="0"/>
              <a:t>Bureau Nalatenschappen van Goede Doelen Nederland (Begeleid de afwikkeling van de nalatenschap)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executeur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63144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872067" y="2675466"/>
            <a:ext cx="7408333" cy="38498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u="sng" dirty="0" smtClean="0"/>
              <a:t>Schenken aan eigen kind (2016):</a:t>
            </a:r>
          </a:p>
          <a:p>
            <a:r>
              <a:rPr lang="nl-NL" dirty="0" smtClean="0"/>
              <a:t>Ouder - kind ad € 5.304,--</a:t>
            </a:r>
          </a:p>
          <a:p>
            <a:r>
              <a:rPr lang="nl-NL" dirty="0" smtClean="0"/>
              <a:t>Ouder - kind (18-40) eenmalig ad € 25.449,--</a:t>
            </a:r>
          </a:p>
          <a:p>
            <a:r>
              <a:rPr lang="nl-NL" dirty="0" smtClean="0"/>
              <a:t>Ouder - kind (18-40) eigen woning/studie ad € 53.016,--</a:t>
            </a:r>
          </a:p>
          <a:p>
            <a:r>
              <a:rPr lang="nl-NL" dirty="0" smtClean="0"/>
              <a:t>Ouder - kind (18-40) inhaalschenking ad € 27.570,--</a:t>
            </a:r>
          </a:p>
          <a:p>
            <a:r>
              <a:rPr lang="nl-NL" dirty="0" smtClean="0"/>
              <a:t>Overige verkrijgers ad € 2.122,--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u="sng" dirty="0" smtClean="0"/>
              <a:t>Schenkingen op papier </a:t>
            </a:r>
            <a:r>
              <a:rPr lang="nl-NL" dirty="0" smtClean="0"/>
              <a:t>(notariële akte)</a:t>
            </a:r>
          </a:p>
          <a:p>
            <a:pPr marL="0" indent="0">
              <a:buNone/>
            </a:pPr>
            <a:endParaRPr lang="nl-NL" u="sng" dirty="0"/>
          </a:p>
          <a:p>
            <a:endParaRPr lang="nl-NL" dirty="0" smtClean="0"/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Schenken tijdens leven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6536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olfv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1071</TotalTime>
  <Words>612</Words>
  <Application>Microsoft Office PowerPoint</Application>
  <PresentationFormat>Diavoorstelling (4:3)</PresentationFormat>
  <Paragraphs>132</Paragraphs>
  <Slides>14</Slides>
  <Notes>14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8" baseType="lpstr">
      <vt:lpstr>Calibri</vt:lpstr>
      <vt:lpstr>Candara</vt:lpstr>
      <vt:lpstr>Symbol</vt:lpstr>
      <vt:lpstr>Golfvorm</vt:lpstr>
      <vt:lpstr>Presentatie voor  Artsen zonder Grenzen  </vt:lpstr>
      <vt:lpstr>Te bespreken onderwerpen voor vanmiddag </vt:lpstr>
      <vt:lpstr>Hoe is het erfrecht geregeld?</vt:lpstr>
      <vt:lpstr>Werking van de wettelijke verdeling</vt:lpstr>
      <vt:lpstr>Het belang van het maken van een testament</vt:lpstr>
      <vt:lpstr>Waarom een testament</vt:lpstr>
      <vt:lpstr>Een goed doel stichting als erfgenaam</vt:lpstr>
      <vt:lpstr>executeur</vt:lpstr>
      <vt:lpstr>Schenken tijdens leven</vt:lpstr>
      <vt:lpstr>Schenken tijdens leven aan  ‘Goed doel Stichting’</vt:lpstr>
      <vt:lpstr>Het belang van het levenstestament</vt:lpstr>
      <vt:lpstr>Levenstestament - giften</vt:lpstr>
      <vt:lpstr>levenstestament</vt:lpstr>
      <vt:lpstr>Bedankt voor uw aanwezigheid!  Meer weten ?  Maak nu een afspraak bij Fokkema Linssen Notarissen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Astrid Fokkema</dc:creator>
  <cp:lastModifiedBy>Ellen Holleman | Fokkema Linssen Notarissen</cp:lastModifiedBy>
  <cp:revision>158</cp:revision>
  <cp:lastPrinted>2016-09-29T15:32:56Z</cp:lastPrinted>
  <dcterms:created xsi:type="dcterms:W3CDTF">2013-09-10T18:35:16Z</dcterms:created>
  <dcterms:modified xsi:type="dcterms:W3CDTF">2017-02-16T14:47:32Z</dcterms:modified>
</cp:coreProperties>
</file>